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34" r:id="rId5"/>
    <p:sldId id="435" r:id="rId6"/>
    <p:sldId id="437" r:id="rId7"/>
    <p:sldId id="438" r:id="rId8"/>
    <p:sldId id="443" r:id="rId9"/>
    <p:sldId id="439" r:id="rId10"/>
    <p:sldId id="432" r:id="rId11"/>
    <p:sldId id="442" r:id="rId12"/>
    <p:sldId id="441" r:id="rId13"/>
    <p:sldId id="440" r:id="rId14"/>
    <p:sldId id="256" r:id="rId15"/>
    <p:sldId id="377" r:id="rId16"/>
    <p:sldId id="426" r:id="rId17"/>
    <p:sldId id="429" r:id="rId18"/>
    <p:sldId id="428" r:id="rId19"/>
    <p:sldId id="427" r:id="rId20"/>
    <p:sldId id="433" r:id="rId21"/>
    <p:sldId id="422" r:id="rId22"/>
  </p:sldIdLst>
  <p:sldSz cx="12192000" cy="6858000"/>
  <p:notesSz cx="6858000" cy="9144000"/>
  <p:custShowLst>
    <p:custShow name="Custom Show 1" id="0">
      <p:sldLst/>
    </p:custShow>
    <p:custShow name="Custom Show 2" id="1">
      <p:sldLst>
        <p:sld r:id="rId15"/>
        <p:sld r:id="rId1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rowles" initials="kn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776"/>
    <a:srgbClr val="00041A"/>
    <a:srgbClr val="FFB718"/>
    <a:srgbClr val="003596"/>
    <a:srgbClr val="00082E"/>
    <a:srgbClr val="000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60" autoAdjust="0"/>
    <p:restoredTop sz="94906" autoAdjust="0"/>
  </p:normalViewPr>
  <p:slideViewPr>
    <p:cSldViewPr snapToGrid="0">
      <p:cViewPr varScale="1">
        <p:scale>
          <a:sx n="110" d="100"/>
          <a:sy n="110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F6EFFC5F-6FB2-4A49-9CFB-EAF9723023B4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FB7A5352-3D20-497E-9563-CBB1075D0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055B0C90-669E-47F0-BB42-E1027BC4149B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AE61E3EF-409D-4BB3-BD09-CB7ADBEEC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CLOSING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CLOSING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75593"/>
            <a:ext cx="10363200" cy="1470025"/>
          </a:xfrm>
        </p:spPr>
        <p:txBody>
          <a:bodyPr/>
          <a:lstStyle>
            <a:lvl1pPr>
              <a:defRPr b="1" i="0" cap="all" baseline="0">
                <a:solidFill>
                  <a:srgbClr val="FFB71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91328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8D6469-C746-2041-8D8E-5F6808EBCABB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8D6469-C746-2041-8D8E-5F6808EBCABB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8D6469-C746-2041-8D8E-5F6808EBCABB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2"/>
            <a:ext cx="109728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1162464"/>
            <a:ext cx="12192001" cy="481861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80000"/>
              <a:buFont typeface=".HelveticaNeueDeskInterface-Regular" charset="-120"/>
              <a:buChar char="+"/>
              <a:defRPr>
                <a:solidFill>
                  <a:srgbClr val="00082E"/>
                </a:solidFill>
              </a:defRPr>
            </a:lvl1pPr>
            <a:lvl2pPr>
              <a:defRPr>
                <a:solidFill>
                  <a:srgbClr val="00082E"/>
                </a:solidFill>
              </a:defRPr>
            </a:lvl2pPr>
            <a:lvl3pPr>
              <a:defRPr>
                <a:solidFill>
                  <a:srgbClr val="00082E"/>
                </a:solidFill>
              </a:defRPr>
            </a:lvl3pPr>
            <a:lvl4pPr>
              <a:defRPr>
                <a:solidFill>
                  <a:srgbClr val="00082E"/>
                </a:solidFill>
              </a:defRPr>
            </a:lvl4pPr>
            <a:lvl5pPr>
              <a:defRPr>
                <a:solidFill>
                  <a:srgbClr val="00082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2"/>
            <a:ext cx="109728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80000"/>
              <a:buFont typeface=".HelveticaNeueDeskInterface-Regular" charset="-120"/>
              <a:buChar char="+"/>
              <a:defRPr>
                <a:solidFill>
                  <a:srgbClr val="CBB77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8D6469-C746-2041-8D8E-5F6808EBCABB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165"/>
            <a:ext cx="4865915" cy="613137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8D6469-C746-2041-8D8E-5F6808EBCABB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8D6469-C746-2041-8D8E-5F6808EBCABB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BC2B-AAC5-DE4D-9CC8-EF640452A6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5991253"/>
            <a:ext cx="10972800" cy="1588"/>
          </a:xfrm>
          <a:prstGeom prst="line">
            <a:avLst/>
          </a:prstGeom>
          <a:ln w="6350">
            <a:solidFill>
              <a:srgbClr val="FFB7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97C7B59-FC64-7648-A614-77D1AFFA6CB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6126162"/>
            <a:ext cx="3572656" cy="49906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FFB718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8DD75F-C109-2544-B5AD-3F37B61C6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54" b="1547"/>
          <a:stretch/>
        </p:blipFill>
        <p:spPr>
          <a:xfrm>
            <a:off x="0" y="0"/>
            <a:ext cx="12696669" cy="7075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438" y="205749"/>
            <a:ext cx="6888077" cy="4112920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Joseph M. Katz Graduate School of Business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dirty="0"/>
              <a:t>Bridge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634" y="4524419"/>
            <a:ext cx="6440589" cy="115048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2800" dirty="0"/>
              <a:t>May</a:t>
            </a:r>
            <a:r>
              <a:rPr lang="en-US" sz="2800" b="0" dirty="0"/>
              <a:t> 2020</a:t>
            </a:r>
          </a:p>
          <a:p>
            <a:pPr algn="r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Informational Session</a:t>
            </a:r>
            <a:endParaRPr lang="en-US" sz="2800" b="0" dirty="0"/>
          </a:p>
          <a:p>
            <a:pPr algn="r"/>
            <a:r>
              <a:rPr lang="en-US" sz="2800" b="0" dirty="0"/>
              <a:t>Katz Career Managemen</a:t>
            </a:r>
            <a:r>
              <a:rPr lang="en-US" sz="2800" dirty="0"/>
              <a:t>t &amp; Corporate Engagement Team</a:t>
            </a:r>
            <a:endParaRPr lang="en-US" sz="28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DC68B-E8D5-BF4F-91FB-F577C78B5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34" y="6090503"/>
            <a:ext cx="4075114" cy="5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961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31" y="2826129"/>
            <a:ext cx="8229600" cy="1143000"/>
          </a:xfrm>
        </p:spPr>
        <p:txBody>
          <a:bodyPr/>
          <a:lstStyle/>
          <a:p>
            <a:r>
              <a:rPr lang="en-US" sz="480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4123668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8DD75F-C109-2544-B5AD-3F37B61C6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54" b="1547"/>
          <a:stretch/>
        </p:blipFill>
        <p:spPr>
          <a:xfrm>
            <a:off x="0" y="0"/>
            <a:ext cx="12696669" cy="7075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438" y="205749"/>
            <a:ext cx="6888077" cy="4112920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Joseph M. Katz Graduate School of Business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dirty="0"/>
              <a:t>Bridge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634" y="4769707"/>
            <a:ext cx="6440589" cy="905193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2800" b="0" dirty="0"/>
              <a:t>April 2020</a:t>
            </a:r>
          </a:p>
          <a:p>
            <a:pPr algn="r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Informational Session</a:t>
            </a:r>
            <a:endParaRPr lang="en-US" sz="2800" b="0" dirty="0"/>
          </a:p>
          <a:p>
            <a:pPr algn="r"/>
            <a:r>
              <a:rPr lang="en-US" sz="2800" b="0" dirty="0"/>
              <a:t>Katz Career Managemen</a:t>
            </a:r>
            <a:r>
              <a:rPr lang="en-US" sz="2800" dirty="0"/>
              <a:t>t &amp; Corporate Engagement Team</a:t>
            </a:r>
            <a:endParaRPr lang="en-US" sz="28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DC68B-E8D5-BF4F-91FB-F577C78B5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34" y="6090503"/>
            <a:ext cx="4075114" cy="5692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875593"/>
            <a:ext cx="5017674" cy="1470025"/>
          </a:xfrm>
        </p:spPr>
        <p:txBody>
          <a:bodyPr/>
          <a:lstStyle/>
          <a:p>
            <a:r>
              <a:rPr lang="en-US"/>
              <a:t>Tacking into the wind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7B9EA-3EB2-4C26-B87F-8A5912C8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38" y="346923"/>
            <a:ext cx="3491484" cy="5303520"/>
          </a:xfrm>
          <a:prstGeom prst="rect">
            <a:avLst/>
          </a:prstGeom>
          <a:ln w="22225">
            <a:solidFill>
              <a:srgbClr val="FFB718"/>
            </a:solidFill>
          </a:ln>
        </p:spPr>
      </p:pic>
    </p:spTree>
    <p:extLst>
      <p:ext uri="{BB962C8B-B14F-4D97-AF65-F5344CB8AC3E}">
        <p14:creationId xmlns:p14="http://schemas.microsoft.com/office/powerpoint/2010/main" val="128606793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69484" y="2890553"/>
            <a:ext cx="2841717" cy="21152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u="sng"/>
              <a:t>Students:</a:t>
            </a:r>
            <a:r>
              <a:rPr lang="en-US" sz="3200" b="1"/>
              <a:t>      to attain internship experience</a:t>
            </a:r>
            <a:endParaRPr lang="en-US" sz="3200" b="1">
              <a:solidFill>
                <a:srgbClr val="CBB77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72F0D6-F03C-864D-A207-F2CBE5ED5EE4}"/>
              </a:ext>
            </a:extLst>
          </p:cNvPr>
          <p:cNvSpPr txBox="1">
            <a:spLocks/>
          </p:cNvSpPr>
          <p:nvPr/>
        </p:nvSpPr>
        <p:spPr>
          <a:xfrm>
            <a:off x="1306285" y="434574"/>
            <a:ext cx="9984921" cy="700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BB776"/>
                </a:solidFill>
                <a:latin typeface="+mj-lt"/>
                <a:ea typeface="Trebuchet MS" charset="0"/>
                <a:cs typeface="Trebuchet MS" charset="0"/>
              </a:defRPr>
            </a:lvl1pPr>
          </a:lstStyle>
          <a:p>
            <a:r>
              <a:rPr lang="en-US">
                <a:solidFill>
                  <a:srgbClr val="FF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Addressing the Gap: A Bridge Program</a:t>
            </a:r>
          </a:p>
        </p:txBody>
      </p:sp>
      <p:pic>
        <p:nvPicPr>
          <p:cNvPr id="3" name="Graphic 2" descr="Bridge scene">
            <a:extLst>
              <a:ext uri="{FF2B5EF4-FFF2-40B4-BE49-F238E27FC236}">
                <a16:creationId xmlns:a16="http://schemas.microsoft.com/office/drawing/2014/main" id="{55CC1E3C-5C74-46E1-9D72-4A207755B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309"/>
          <a:stretch/>
        </p:blipFill>
        <p:spPr>
          <a:xfrm>
            <a:off x="3811201" y="809306"/>
            <a:ext cx="4572000" cy="3232016"/>
          </a:xfrm>
          <a:prstGeom prst="rect">
            <a:avLst/>
          </a:prstGeom>
        </p:spPr>
      </p:pic>
      <p:pic>
        <p:nvPicPr>
          <p:cNvPr id="7" name="Graphic 6" descr="Bridge scene">
            <a:extLst>
              <a:ext uri="{FF2B5EF4-FFF2-40B4-BE49-F238E27FC236}">
                <a16:creationId xmlns:a16="http://schemas.microsoft.com/office/drawing/2014/main" id="{D87AF506-38AC-475F-89D5-E6006FFA3E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0929"/>
          <a:stretch/>
        </p:blipFill>
        <p:spPr>
          <a:xfrm>
            <a:off x="3800315" y="4041322"/>
            <a:ext cx="4572000" cy="1329097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AA2A85B6-5166-4C8D-AE49-9A302C2218A0}"/>
              </a:ext>
            </a:extLst>
          </p:cNvPr>
          <p:cNvSpPr txBox="1">
            <a:spLocks/>
          </p:cNvSpPr>
          <p:nvPr/>
        </p:nvSpPr>
        <p:spPr>
          <a:xfrm>
            <a:off x="8984091" y="2895988"/>
            <a:ext cx="2841717" cy="211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u="sng"/>
              <a:t>Community Partners:</a:t>
            </a:r>
            <a:r>
              <a:rPr lang="en-US" sz="3200" b="1"/>
              <a:t>         to address impact of COVID-19</a:t>
            </a:r>
            <a:endParaRPr lang="en-US" sz="3200" b="1">
              <a:solidFill>
                <a:srgbClr val="CBB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2041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8614-9822-44A0-BFEE-D4882AE3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Katz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BB76-E42B-45EB-A8F9-B88DB8B4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3711"/>
            <a:ext cx="109728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tx1"/>
                </a:solidFill>
              </a:rPr>
              <a:t>With COVID-19, organizations pressed to augment bench-strength to…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Develop contingency plans to address organizational complexities;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Answer for resourcing constraints (capital, talent, or material).</a:t>
            </a: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tx1"/>
                </a:solidFill>
              </a:rPr>
              <a:t>Katz offers…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diverse, multi-skilled &amp; talented student pool;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Unique approach to experience-based learning to address real world problems;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mbria"/>
              </a:rPr>
              <a:t>Method, models and institutional knowledge that has driven value for similar projects and partners </a:t>
            </a:r>
            <a:r>
              <a:rPr lang="en-US" i="1" dirty="0">
                <a:latin typeface="Cambria"/>
              </a:rPr>
              <a:t>– with a minimal organizational drag. 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584579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8614-9822-44A0-BFEE-D4882AE3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BB76-E42B-45EB-A8F9-B88DB8B4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tx1"/>
                </a:solidFill>
              </a:rPr>
              <a:t>Umbrella—David Berg Center for Ethics &amp; Leadership</a:t>
            </a:r>
          </a:p>
          <a:p>
            <a:pPr lvl="1"/>
            <a:r>
              <a:rPr lang="en-US" dirty="0"/>
              <a:t>Interest in carrying program into future years</a:t>
            </a:r>
          </a:p>
          <a:p>
            <a:pPr lvl="1"/>
            <a:r>
              <a:rPr lang="en-US" dirty="0"/>
              <a:t>Tie in with the Institute for Entrepreneurial Excellence</a:t>
            </a: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tx1"/>
                </a:solidFill>
              </a:rPr>
              <a:t>Potential Community Partners</a:t>
            </a:r>
          </a:p>
          <a:p>
            <a:pPr lvl="1"/>
            <a:r>
              <a:rPr lang="en-US" dirty="0"/>
              <a:t>Industry Councils: Catalyst Connection, Allegheny Conference, Association for Corporate Growth</a:t>
            </a:r>
          </a:p>
          <a:p>
            <a:pPr lvl="1"/>
            <a:r>
              <a:rPr lang="en-US" dirty="0"/>
              <a:t>NGOs: Pittsburgh Food Bank, Red Cross, Phipps Conservatory, Pittsburgh Symphony</a:t>
            </a:r>
          </a:p>
        </p:txBody>
      </p:sp>
    </p:spTree>
    <p:extLst>
      <p:ext uri="{BB962C8B-B14F-4D97-AF65-F5344CB8AC3E}">
        <p14:creationId xmlns:p14="http://schemas.microsoft.com/office/powerpoint/2010/main" val="2541772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03783C-166D-4753-B719-212435D3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3A89B-D61D-42B2-9815-CD70319E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1357"/>
            <a:ext cx="10972800" cy="48941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Projects </a:t>
            </a:r>
          </a:p>
          <a:p>
            <a:pPr lvl="1"/>
            <a:r>
              <a:rPr lang="en-US" dirty="0"/>
              <a:t>Discrete consulting projects </a:t>
            </a:r>
          </a:p>
          <a:p>
            <a:pPr lvl="1"/>
            <a:r>
              <a:rPr lang="en-US" dirty="0"/>
              <a:t>3 to 4 students per project, working </a:t>
            </a:r>
            <a:r>
              <a:rPr lang="en-US" u="sng" dirty="0"/>
              <a:t>virtually </a:t>
            </a:r>
          </a:p>
          <a:p>
            <a:pPr lvl="2"/>
            <a:r>
              <a:rPr lang="en-US" dirty="0"/>
              <a:t>Work on a Bridge Program project while having an internship.</a:t>
            </a:r>
          </a:p>
          <a:p>
            <a:pPr lvl="1"/>
            <a:r>
              <a:rPr lang="en-US" dirty="0"/>
              <a:t>4-6 projects concurrent projects </a:t>
            </a:r>
          </a:p>
          <a:p>
            <a:pPr lvl="1"/>
            <a:r>
              <a:rPr lang="en-US" dirty="0"/>
              <a:t>Not a for academic credit program.</a:t>
            </a:r>
          </a:p>
          <a:p>
            <a:pPr lvl="1"/>
            <a:r>
              <a:rPr lang="en-US" dirty="0"/>
              <a:t>EIRs or Coaches assigned to each project; Corporate Engagement member as a communication liaison </a:t>
            </a:r>
          </a:p>
          <a:p>
            <a:pPr lvl="1"/>
            <a:r>
              <a:rPr lang="en-US" dirty="0">
                <a:latin typeface="Cambria"/>
              </a:rPr>
              <a:t>Modeled similar to the Katz Consulting Field Projects </a:t>
            </a:r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Students are compensated</a:t>
            </a:r>
          </a:p>
          <a:p>
            <a:pPr lvl="1"/>
            <a:r>
              <a:rPr lang="en-US" dirty="0"/>
              <a:t>Projects could range between $6k to $12k, depending on level of effort</a:t>
            </a:r>
          </a:p>
          <a:p>
            <a:pPr lvl="1"/>
            <a:r>
              <a:rPr lang="en-US" dirty="0"/>
              <a:t>Katz to allocate and/or apply for grant funds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6119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3965-9EDB-4FF5-85AC-54AAC6E1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DBD8-A426-4E02-BCC6-0C383DC57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Confirm partners and projects</a:t>
            </a:r>
          </a:p>
          <a:p>
            <a:r>
              <a:rPr lang="en-US" dirty="0">
                <a:solidFill>
                  <a:schemeClr val="tx1"/>
                </a:solidFill>
              </a:rPr>
              <a:t>Share project summaries </a:t>
            </a:r>
          </a:p>
          <a:p>
            <a:r>
              <a:rPr lang="en-US" dirty="0">
                <a:solidFill>
                  <a:schemeClr val="tx1"/>
                </a:solidFill>
              </a:rPr>
              <a:t>Form and select project teams</a:t>
            </a:r>
          </a:p>
          <a:p>
            <a:r>
              <a:rPr lang="en-US" dirty="0">
                <a:solidFill>
                  <a:schemeClr val="tx1"/>
                </a:solidFill>
              </a:rPr>
              <a:t>Complete the application and paper work requirements</a:t>
            </a:r>
          </a:p>
          <a:p>
            <a:r>
              <a:rPr lang="en-US" dirty="0">
                <a:solidFill>
                  <a:schemeClr val="tx1"/>
                </a:solidFill>
              </a:rPr>
              <a:t>Project kick-off</a:t>
            </a:r>
          </a:p>
        </p:txBody>
      </p:sp>
    </p:spTree>
    <p:extLst>
      <p:ext uri="{BB962C8B-B14F-4D97-AF65-F5344CB8AC3E}">
        <p14:creationId xmlns:p14="http://schemas.microsoft.com/office/powerpoint/2010/main" val="280779595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31" y="2826129"/>
            <a:ext cx="8229600" cy="1143000"/>
          </a:xfrm>
        </p:spPr>
        <p:txBody>
          <a:bodyPr/>
          <a:lstStyle/>
          <a:p>
            <a:r>
              <a:rPr lang="en-US" sz="480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5529337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69484" y="2890553"/>
            <a:ext cx="2841717" cy="21152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u="sng"/>
              <a:t>Students:</a:t>
            </a:r>
            <a:r>
              <a:rPr lang="en-US" sz="3200" b="1"/>
              <a:t>      to attain internship experience</a:t>
            </a:r>
            <a:endParaRPr lang="en-US" sz="3200" b="1">
              <a:solidFill>
                <a:srgbClr val="CBB77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72F0D6-F03C-864D-A207-F2CBE5ED5EE4}"/>
              </a:ext>
            </a:extLst>
          </p:cNvPr>
          <p:cNvSpPr txBox="1">
            <a:spLocks/>
          </p:cNvSpPr>
          <p:nvPr/>
        </p:nvSpPr>
        <p:spPr>
          <a:xfrm>
            <a:off x="1306285" y="434574"/>
            <a:ext cx="9984921" cy="700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BB776"/>
                </a:solidFill>
                <a:latin typeface="+mj-lt"/>
                <a:ea typeface="Trebuchet MS" charset="0"/>
                <a:cs typeface="Trebuchet MS" charset="0"/>
              </a:defRPr>
            </a:lvl1pPr>
          </a:lstStyle>
          <a:p>
            <a:r>
              <a:rPr lang="en-US">
                <a:solidFill>
                  <a:srgbClr val="FF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Addressing the Gap: A Bridge Program</a:t>
            </a:r>
          </a:p>
        </p:txBody>
      </p:sp>
      <p:pic>
        <p:nvPicPr>
          <p:cNvPr id="3" name="Graphic 2" descr="Bridge scene">
            <a:extLst>
              <a:ext uri="{FF2B5EF4-FFF2-40B4-BE49-F238E27FC236}">
                <a16:creationId xmlns:a16="http://schemas.microsoft.com/office/drawing/2014/main" id="{55CC1E3C-5C74-46E1-9D72-4A207755B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309"/>
          <a:stretch/>
        </p:blipFill>
        <p:spPr>
          <a:xfrm>
            <a:off x="3811201" y="809306"/>
            <a:ext cx="4572000" cy="3232016"/>
          </a:xfrm>
          <a:prstGeom prst="rect">
            <a:avLst/>
          </a:prstGeom>
        </p:spPr>
      </p:pic>
      <p:pic>
        <p:nvPicPr>
          <p:cNvPr id="7" name="Graphic 6" descr="Bridge scene">
            <a:extLst>
              <a:ext uri="{FF2B5EF4-FFF2-40B4-BE49-F238E27FC236}">
                <a16:creationId xmlns:a16="http://schemas.microsoft.com/office/drawing/2014/main" id="{D87AF506-38AC-475F-89D5-E6006FFA3E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0929"/>
          <a:stretch/>
        </p:blipFill>
        <p:spPr>
          <a:xfrm>
            <a:off x="3800315" y="4041322"/>
            <a:ext cx="4572000" cy="1329097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AA2A85B6-5166-4C8D-AE49-9A302C2218A0}"/>
              </a:ext>
            </a:extLst>
          </p:cNvPr>
          <p:cNvSpPr txBox="1">
            <a:spLocks/>
          </p:cNvSpPr>
          <p:nvPr/>
        </p:nvSpPr>
        <p:spPr>
          <a:xfrm>
            <a:off x="8984091" y="2895988"/>
            <a:ext cx="2841717" cy="211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u="sng"/>
              <a:t>Community Partners:</a:t>
            </a:r>
            <a:r>
              <a:rPr lang="en-US" sz="3200" b="1"/>
              <a:t>         to address impact of COVID-19</a:t>
            </a:r>
            <a:endParaRPr lang="en-US" sz="3200" b="1">
              <a:solidFill>
                <a:srgbClr val="CBB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3632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EE01-1B3F-442E-82D1-AF8F6A2E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1ADAB-BA93-490C-9DCA-AB0A4FD38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Projects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CPT Update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Expectations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Student Selection for Projects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Application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2457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71C9-4747-479A-8867-BBD9D909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307AA-A82A-4286-A034-88A404C39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9883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Pittsburgh Symphony – </a:t>
            </a:r>
            <a:r>
              <a:rPr lang="en-US" i="1" dirty="0">
                <a:solidFill>
                  <a:schemeClr val="tx1"/>
                </a:solidFill>
              </a:rPr>
              <a:t>opening the digital doors</a:t>
            </a:r>
          </a:p>
          <a:p>
            <a:r>
              <a:rPr lang="en-US" dirty="0">
                <a:solidFill>
                  <a:schemeClr val="tx1"/>
                </a:solidFill>
              </a:rPr>
              <a:t>Pittsburgh Botanical Gardens –</a:t>
            </a:r>
            <a:r>
              <a:rPr lang="en-US" i="1" dirty="0">
                <a:solidFill>
                  <a:schemeClr val="tx1"/>
                </a:solidFill>
              </a:rPr>
              <a:t> pricing and channel strategies</a:t>
            </a:r>
          </a:p>
          <a:p>
            <a:r>
              <a:rPr lang="en-US" dirty="0">
                <a:solidFill>
                  <a:schemeClr val="tx1"/>
                </a:solidFill>
              </a:rPr>
              <a:t>Phipps Conservancy – </a:t>
            </a:r>
            <a:r>
              <a:rPr lang="en-US" i="1" dirty="0">
                <a:solidFill>
                  <a:schemeClr val="tx1"/>
                </a:solidFill>
              </a:rPr>
              <a:t>seeding sustainability, globally</a:t>
            </a:r>
          </a:p>
          <a:p>
            <a:r>
              <a:rPr lang="en-US" dirty="0">
                <a:solidFill>
                  <a:schemeClr val="tx1"/>
                </a:solidFill>
              </a:rPr>
              <a:t>Heinz History Center – </a:t>
            </a:r>
            <a:r>
              <a:rPr lang="en-US" i="1" dirty="0">
                <a:solidFill>
                  <a:schemeClr val="tx1"/>
                </a:solidFill>
              </a:rPr>
              <a:t>marketing nostalgia for a classic brand</a:t>
            </a:r>
          </a:p>
          <a:p>
            <a:r>
              <a:rPr lang="en-US" dirty="0">
                <a:solidFill>
                  <a:schemeClr val="tx1"/>
                </a:solidFill>
              </a:rPr>
              <a:t>Association for Corporate Growth – </a:t>
            </a:r>
            <a:r>
              <a:rPr lang="en-US" i="1" dirty="0">
                <a:solidFill>
                  <a:schemeClr val="tx1"/>
                </a:solidFill>
              </a:rPr>
              <a:t>benchmarking investment activity to attract more robust corporate capital inflow</a:t>
            </a:r>
          </a:p>
        </p:txBody>
      </p:sp>
    </p:spTree>
    <p:extLst>
      <p:ext uri="{BB962C8B-B14F-4D97-AF65-F5344CB8AC3E}">
        <p14:creationId xmlns:p14="http://schemas.microsoft.com/office/powerpoint/2010/main" val="163148738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6455"/>
            <a:ext cx="10972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solidFill>
                  <a:schemeClr val="tx1"/>
                </a:solidFill>
                <a:ea typeface="Cambria" panose="02040503050406030204" pitchFamily="18" charset="0"/>
              </a:rPr>
              <a:t>Verified by OIS</a:t>
            </a:r>
          </a:p>
          <a:p>
            <a:r>
              <a:rPr lang="en-US" sz="3800" dirty="0">
                <a:solidFill>
                  <a:schemeClr val="tx1"/>
                </a:solidFill>
                <a:ea typeface="Cambria" panose="02040503050406030204" pitchFamily="18" charset="0"/>
              </a:rPr>
              <a:t>Bridge Program considered “on-campus” employment</a:t>
            </a:r>
          </a:p>
          <a:p>
            <a:r>
              <a:rPr lang="en-US" sz="3800" dirty="0">
                <a:solidFill>
                  <a:schemeClr val="tx1"/>
                </a:solidFill>
                <a:ea typeface="Cambria" panose="02040503050406030204" pitchFamily="18" charset="0"/>
              </a:rPr>
              <a:t>Students do </a:t>
            </a:r>
            <a:r>
              <a:rPr lang="en-US" sz="3800" b="1" dirty="0">
                <a:solidFill>
                  <a:schemeClr val="tx1"/>
                </a:solidFill>
                <a:ea typeface="Cambria" panose="02040503050406030204" pitchFamily="18" charset="0"/>
              </a:rPr>
              <a:t>NOT</a:t>
            </a:r>
            <a:r>
              <a:rPr lang="en-US" sz="3800" dirty="0">
                <a:solidFill>
                  <a:schemeClr val="tx1"/>
                </a:solidFill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sz="3800" dirty="0">
                <a:ea typeface="Cambria" panose="02040503050406030204" pitchFamily="18" charset="0"/>
              </a:rPr>
              <a:t>Have to apply for CPT</a:t>
            </a:r>
          </a:p>
          <a:p>
            <a:pPr lvl="1"/>
            <a:r>
              <a:rPr lang="en-US" sz="3800" dirty="0">
                <a:ea typeface="Cambria" panose="02040503050406030204" pitchFamily="18" charset="0"/>
              </a:rPr>
              <a:t>Need to participate in an independent study/internship course</a:t>
            </a:r>
          </a:p>
          <a:p>
            <a:pPr lvl="1"/>
            <a:r>
              <a:rPr lang="en-US" sz="3800" dirty="0">
                <a:ea typeface="Cambria" panose="02040503050406030204" pitchFamily="18" charset="0"/>
              </a:rPr>
              <a:t>Need any special authorization from OIS</a:t>
            </a:r>
          </a:p>
          <a:p>
            <a:r>
              <a:rPr lang="en-US" sz="3800" dirty="0">
                <a:solidFill>
                  <a:schemeClr val="tx1"/>
                </a:solidFill>
                <a:ea typeface="Cambria" panose="02040503050406030204" pitchFamily="18" charset="0"/>
              </a:rPr>
              <a:t>If a student will receive a stipend, and they don’t have a Social Security Number (SSN), then they can request a SSN letter from My OIS </a:t>
            </a:r>
          </a:p>
          <a:p>
            <a:endParaRPr lang="en-US" sz="3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800" dirty="0">
                <a:solidFill>
                  <a:schemeClr val="tx1"/>
                </a:solidFill>
                <a:ea typeface="Cambria" panose="02040503050406030204" pitchFamily="18" charset="0"/>
              </a:rPr>
              <a:t>(</a:t>
            </a:r>
            <a:r>
              <a:rPr lang="en-US" sz="3800" b="1" dirty="0">
                <a:solidFill>
                  <a:schemeClr val="tx1"/>
                </a:solidFill>
                <a:ea typeface="Cambria" panose="02040503050406030204" pitchFamily="18" charset="0"/>
              </a:rPr>
              <a:t>https://my.ois.pitt.edu/istart/controllers/start/StartEngine.cfm</a:t>
            </a:r>
            <a:r>
              <a:rPr lang="en-US" sz="3800" dirty="0">
                <a:solidFill>
                  <a:schemeClr val="tx1"/>
                </a:solidFill>
                <a:ea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en-US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0468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506E-9446-41CB-8061-B38DF35B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FC99-83B3-49A0-8EDC-6833DA00B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Timelines: </a:t>
            </a:r>
          </a:p>
          <a:p>
            <a:pPr lvl="1"/>
            <a:r>
              <a:rPr lang="en-US" dirty="0"/>
              <a:t>June 8 project kick-off</a:t>
            </a:r>
          </a:p>
          <a:p>
            <a:pPr lvl="1"/>
            <a:r>
              <a:rPr lang="en-US" dirty="0"/>
              <a:t>8 week projects, to conclude beginning of August</a:t>
            </a:r>
          </a:p>
          <a:p>
            <a:r>
              <a:rPr lang="en-US" i="1" dirty="0">
                <a:solidFill>
                  <a:schemeClr val="tx1"/>
                </a:solidFill>
              </a:rPr>
              <a:t>Approximate</a:t>
            </a:r>
            <a:r>
              <a:rPr lang="en-US" dirty="0">
                <a:solidFill>
                  <a:schemeClr val="tx1"/>
                </a:solidFill>
              </a:rPr>
              <a:t> 20% workload commitment per week</a:t>
            </a:r>
          </a:p>
          <a:p>
            <a:r>
              <a:rPr lang="en-US" dirty="0">
                <a:solidFill>
                  <a:schemeClr val="tx1"/>
                </a:solidFill>
              </a:rPr>
              <a:t>Students receive a fixed stipend amount per project </a:t>
            </a:r>
          </a:p>
          <a:p>
            <a:pPr lvl="1"/>
            <a:r>
              <a:rPr lang="en-US" dirty="0"/>
              <a:t>For Int’l students, you need a US social security number to 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076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FBC1-5CB4-401E-A2D9-A4525483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18E1-5E07-4ADA-A93B-A05D7569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600201"/>
            <a:ext cx="5486400" cy="452596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From Students:</a:t>
            </a:r>
          </a:p>
          <a:p>
            <a:pPr lvl="1"/>
            <a:r>
              <a:rPr lang="en-US" dirty="0"/>
              <a:t>Commit to a project – give the community your best</a:t>
            </a:r>
          </a:p>
          <a:p>
            <a:pPr lvl="1"/>
            <a:r>
              <a:rPr lang="en-US" dirty="0"/>
              <a:t>Represent yourself; also represent Katz</a:t>
            </a:r>
          </a:p>
          <a:p>
            <a:pPr lvl="1"/>
            <a:r>
              <a:rPr lang="en-US" dirty="0"/>
              <a:t>Recognize that your efforts are making a difference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4940D2-E8EA-43AB-9141-D8A79175AAE5}"/>
              </a:ext>
            </a:extLst>
          </p:cNvPr>
          <p:cNvSpPr txBox="1">
            <a:spLocks/>
          </p:cNvSpPr>
          <p:nvPr/>
        </p:nvSpPr>
        <p:spPr>
          <a:xfrm>
            <a:off x="6379029" y="1600201"/>
            <a:ext cx="548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0000"/>
              <a:buFont typeface=".HelveticaNeueDeskInterface-Regular" charset="-120"/>
              <a:buChar char="+"/>
              <a:defRPr sz="3200" kern="1200">
                <a:solidFill>
                  <a:srgbClr val="CBB776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chemeClr val="tx1"/>
                </a:solidFill>
              </a:rPr>
              <a:t>For Students:</a:t>
            </a:r>
          </a:p>
          <a:p>
            <a:pPr lvl="1"/>
            <a:r>
              <a:rPr lang="en-US" dirty="0"/>
              <a:t>Professional experience</a:t>
            </a:r>
          </a:p>
          <a:p>
            <a:pPr lvl="1"/>
            <a:r>
              <a:rPr lang="en-US" dirty="0"/>
              <a:t>Networking opportunities</a:t>
            </a:r>
          </a:p>
          <a:p>
            <a:pPr lvl="1"/>
            <a:r>
              <a:rPr lang="en-US" dirty="0"/>
              <a:t>Stipends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C8EF22-5EF6-4953-AC19-7EFD0FB0F82F}"/>
              </a:ext>
            </a:extLst>
          </p:cNvPr>
          <p:cNvCxnSpPr/>
          <p:nvPr/>
        </p:nvCxnSpPr>
        <p:spPr>
          <a:xfrm>
            <a:off x="6001657" y="1654629"/>
            <a:ext cx="0" cy="4143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2017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9EE8-B3A4-4589-856F-B03462B9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735F0-EEB4-4B7E-A2B2-83FA67A5A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Students received an email with application link</a:t>
            </a:r>
          </a:p>
          <a:p>
            <a:r>
              <a:rPr lang="en-US" dirty="0">
                <a:solidFill>
                  <a:schemeClr val="tx1"/>
                </a:solidFill>
              </a:rPr>
              <a:t>Apply ASAP as applications will be reviewed next Monday, May 18th</a:t>
            </a:r>
          </a:p>
          <a:p>
            <a:pPr lvl="1"/>
            <a:r>
              <a:rPr lang="en-US" dirty="0"/>
              <a:t>Complete application</a:t>
            </a:r>
          </a:p>
          <a:p>
            <a:pPr lvl="1"/>
            <a:r>
              <a:rPr lang="en-US" dirty="0"/>
              <a:t>Provide a PDF of your current resume</a:t>
            </a:r>
          </a:p>
          <a:p>
            <a:pPr lvl="1"/>
            <a:r>
              <a:rPr lang="en-US" dirty="0"/>
              <a:t>5-7 sentences describing why working on a project related to a community organization or local business would be an exciting and beneficial experience</a:t>
            </a:r>
          </a:p>
        </p:txBody>
      </p:sp>
    </p:spTree>
    <p:extLst>
      <p:ext uri="{BB962C8B-B14F-4D97-AF65-F5344CB8AC3E}">
        <p14:creationId xmlns:p14="http://schemas.microsoft.com/office/powerpoint/2010/main" val="311127001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8EA5-40FA-4C79-85A8-77801E9D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all" dirty="0"/>
              <a:t>	Student Selection for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1920-10F2-4C24-97EC-5755AAEB8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Students application, resume, essay and GPA will reviewed by selection committee </a:t>
            </a:r>
          </a:p>
          <a:p>
            <a:r>
              <a:rPr lang="en-US" dirty="0">
                <a:solidFill>
                  <a:schemeClr val="tx1"/>
                </a:solidFill>
              </a:rPr>
              <a:t>Selection process will be competitive and based upon the following criteria:</a:t>
            </a:r>
          </a:p>
          <a:p>
            <a:pPr lvl="1"/>
            <a:r>
              <a:rPr lang="en-US" dirty="0"/>
              <a:t>Background and fit related to specific project scope and description</a:t>
            </a:r>
          </a:p>
          <a:p>
            <a:pPr lvl="1"/>
            <a:r>
              <a:rPr lang="en-US" dirty="0"/>
              <a:t>Collective leadership, teamwork and engagement rating provided by project selection committee</a:t>
            </a:r>
          </a:p>
          <a:p>
            <a:pPr lvl="1"/>
            <a:r>
              <a:rPr lang="en-US" dirty="0"/>
              <a:t>Current internship status will be considered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260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72D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5E8C6BE918F4E99191AA43A77FAD1" ma:contentTypeVersion="7" ma:contentTypeDescription="Create a new document." ma:contentTypeScope="" ma:versionID="cd3d8cf8eb979472318f118d6329e201">
  <xsd:schema xmlns:xsd="http://www.w3.org/2001/XMLSchema" xmlns:xs="http://www.w3.org/2001/XMLSchema" xmlns:p="http://schemas.microsoft.com/office/2006/metadata/properties" xmlns:ns3="8cbf55f6-b51c-432b-9f1b-2a336855f11d" xmlns:ns4="a915786d-768f-43c2-a287-c78d78e68488" targetNamespace="http://schemas.microsoft.com/office/2006/metadata/properties" ma:root="true" ma:fieldsID="1f3aa0e4af54f15bf80d0ab145dc2ad4" ns3:_="" ns4:_="">
    <xsd:import namespace="8cbf55f6-b51c-432b-9f1b-2a336855f11d"/>
    <xsd:import namespace="a915786d-768f-43c2-a287-c78d78e684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f55f6-b51c-432b-9f1b-2a336855f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786d-768f-43c2-a287-c78d78e684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F013FA-2804-41DC-9F7B-D49D585DB982}">
  <ds:schemaRefs>
    <ds:schemaRef ds:uri="http://purl.org/dc/elements/1.1/"/>
    <ds:schemaRef ds:uri="http://purl.org/dc/dcmitype/"/>
    <ds:schemaRef ds:uri="http://schemas.microsoft.com/office/2006/metadata/properties"/>
    <ds:schemaRef ds:uri="8cbf55f6-b51c-432b-9f1b-2a336855f11d"/>
    <ds:schemaRef ds:uri="http://schemas.microsoft.com/office/2006/documentManagement/types"/>
    <ds:schemaRef ds:uri="http://www.w3.org/XML/1998/namespace"/>
    <ds:schemaRef ds:uri="http://purl.org/dc/terms/"/>
    <ds:schemaRef ds:uri="a915786d-768f-43c2-a287-c78d78e68488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9D7AB77-86E3-4A19-B76E-2FB77DD35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89197-DB35-4277-8E53-99B32A5B3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f55f6-b51c-432b-9f1b-2a336855f11d"/>
    <ds:schemaRef ds:uri="a915786d-768f-43c2-a287-c78d78e684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</TotalTime>
  <Words>686</Words>
  <Application>Microsoft Office PowerPoint</Application>
  <PresentationFormat>Widescreen</PresentationFormat>
  <Paragraphs>109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2</vt:i4>
      </vt:variant>
    </vt:vector>
  </HeadingPairs>
  <TitlesOfParts>
    <vt:vector size="27" baseType="lpstr">
      <vt:lpstr>.HelveticaNeueDeskInterface-Regular</vt:lpstr>
      <vt:lpstr>Arial</vt:lpstr>
      <vt:lpstr>Arial Black</vt:lpstr>
      <vt:lpstr>Calibri</vt:lpstr>
      <vt:lpstr>Cambria</vt:lpstr>
      <vt:lpstr>Franklin Gothic Book</vt:lpstr>
      <vt:lpstr>Office Theme</vt:lpstr>
      <vt:lpstr>Joseph M. Katz Graduate School of Business Bridge Program</vt:lpstr>
      <vt:lpstr>PowerPoint Presentation</vt:lpstr>
      <vt:lpstr>AGENDA</vt:lpstr>
      <vt:lpstr>PROJECTS</vt:lpstr>
      <vt:lpstr>CPT UPDATE</vt:lpstr>
      <vt:lpstr>PROJECT EXPECTATIONS</vt:lpstr>
      <vt:lpstr>STUDENT EXPECTATIONS</vt:lpstr>
      <vt:lpstr>Application Process</vt:lpstr>
      <vt:lpstr> Student Selection for Projects</vt:lpstr>
      <vt:lpstr>DISCUSSION</vt:lpstr>
      <vt:lpstr>Joseph M. Katz Graduate School of Business Bridge Program</vt:lpstr>
      <vt:lpstr>Tacking into the wind</vt:lpstr>
      <vt:lpstr>PowerPoint Presentation</vt:lpstr>
      <vt:lpstr>Why Katz</vt:lpstr>
      <vt:lpstr>Program Partners</vt:lpstr>
      <vt:lpstr>Program Structure</vt:lpstr>
      <vt:lpstr>Next Steps</vt:lpstr>
      <vt:lpstr>DISCUSSION</vt:lpstr>
      <vt:lpstr>Custom Show 1</vt:lpstr>
      <vt:lpstr>Custom Show 2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font/color</dc:title>
  <dc:creator>Amy Biss Benscoter</dc:creator>
  <cp:lastModifiedBy>Gartner, Gabriella Anne</cp:lastModifiedBy>
  <cp:revision>24</cp:revision>
  <cp:lastPrinted>2013-08-09T14:51:30Z</cp:lastPrinted>
  <dcterms:created xsi:type="dcterms:W3CDTF">2013-08-15T11:55:41Z</dcterms:created>
  <dcterms:modified xsi:type="dcterms:W3CDTF">2022-09-16T13:21:49Z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0x0101003AB5E8C6BE918F4E99191AA43A77FAD1</vt:lpwstr>
  </property>
  <property fmtid="{D5CDD505-2E9C-101B-9397-08002B2CF9AE}" pid="3" name="_dlc_DocIdItemGuid">
    <vt:lpwstr>9e8d7758-be58-4a70-85e6-db1adb113e2a</vt:lpwstr>
  </property>
  <property fmtid="{D5CDD505-2E9C-101B-9397-08002B2CF9AE}" pid="4" name="vti_description">
    <vt:lpwstr/>
  </property>
</Properties>
</file>